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64" r:id="rId6"/>
    <p:sldId id="263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743" autoAdjust="0"/>
  </p:normalViewPr>
  <p:slideViewPr>
    <p:cSldViewPr snapToGrid="0">
      <p:cViewPr varScale="1">
        <p:scale>
          <a:sx n="72" d="100"/>
          <a:sy n="72" d="100"/>
        </p:scale>
        <p:origin x="-126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CF1FE-A6B2-4E0F-8C22-B4B4562C342D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D9F1C-B49E-4B80-A953-BFA6743931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3667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7462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2982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8739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0400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4417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5964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D9F1C-B49E-4B80-A953-BFA67439313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17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48768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412744" y="680477"/>
            <a:ext cx="6096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58764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333360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95691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4343400"/>
            <a:ext cx="103632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34640"/>
            <a:ext cx="103632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340388" y="5047394"/>
            <a:ext cx="97536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340388" y="4796819"/>
            <a:ext cx="97536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340388" y="4637685"/>
            <a:ext cx="97536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340388" y="4542559"/>
            <a:ext cx="97536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6416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78232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6438603" y="1073888"/>
            <a:ext cx="5762848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98621" y="0"/>
            <a:ext cx="7352715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6635304" y="1285480"/>
            <a:ext cx="4114800" cy="15849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924800" y="0"/>
            <a:ext cx="3657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7924800" y="4267200"/>
            <a:ext cx="42672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24800" y="0"/>
            <a:ext cx="18288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931152" y="4246564"/>
            <a:ext cx="2787649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7924800" y="4267200"/>
            <a:ext cx="2133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7924800" y="1371600"/>
            <a:ext cx="42672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7924800" y="1752600"/>
            <a:ext cx="42672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1320800" y="4267200"/>
            <a:ext cx="660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711200" y="4267200"/>
            <a:ext cx="7112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489099" y="2438400"/>
            <a:ext cx="75184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489099" y="2133600"/>
            <a:ext cx="75184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6096000" y="4267200"/>
            <a:ext cx="18288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536" y="1351672"/>
            <a:ext cx="7624064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4213" y="402265"/>
            <a:ext cx="1133856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536" y="512064"/>
            <a:ext cx="10875264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495384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548145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597933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635603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7304" y="680477"/>
            <a:ext cx="48768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109728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9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7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6"/>
            <a:ext cx="11822773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099" y="512064"/>
            <a:ext cx="103632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9750"/>
            <a:ext cx="5386917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09750"/>
            <a:ext cx="5389033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459037"/>
            <a:ext cx="5386917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59037"/>
            <a:ext cx="5389033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7053" y="680477"/>
            <a:ext cx="6096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3073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7669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99693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252455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302243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339912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71613" y="680477"/>
            <a:ext cx="48768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109728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435100"/>
            <a:ext cx="33528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0" y="1435100"/>
            <a:ext cx="73152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0709" y="0"/>
            <a:ext cx="1170432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84260" y="1885028"/>
            <a:ext cx="1171016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11374903" y="1197789"/>
            <a:ext cx="132763" cy="171288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1219200" y="441252"/>
            <a:ext cx="9144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0709" y="1893781"/>
            <a:ext cx="1170432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1219200" y="1150144"/>
            <a:ext cx="9144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11578103" y="1350189"/>
            <a:ext cx="132763" cy="171288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11115579" y="1453352"/>
            <a:ext cx="132763" cy="171288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636000" y="55499"/>
            <a:ext cx="2844800" cy="365125"/>
          </a:xfrm>
        </p:spPr>
        <p:txBody>
          <a:bodyPr/>
          <a:lstStyle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55499"/>
            <a:ext cx="74168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80800" y="55499"/>
            <a:ext cx="609600" cy="365125"/>
          </a:xfrm>
        </p:spPr>
        <p:txBody>
          <a:bodyPr/>
          <a:lstStyle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48768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340388" y="5047394"/>
            <a:ext cx="97536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340388" y="4796819"/>
            <a:ext cx="97536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340388" y="4637685"/>
            <a:ext cx="97536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40388" y="4542559"/>
            <a:ext cx="97536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2744" y="680477"/>
            <a:ext cx="6096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58764" y="680477"/>
            <a:ext cx="36576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33360" y="680477"/>
            <a:ext cx="1219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95691" y="680477"/>
            <a:ext cx="1219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783560"/>
            <a:ext cx="103632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97ABAC1-7BA1-4981-966E-6DC5E3ED9EC7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82E518C-F046-4E57-B7F0-7B2B625AF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780" y="5141794"/>
            <a:ext cx="7624064" cy="977486"/>
          </a:xfrm>
        </p:spPr>
        <p:txBody>
          <a:bodyPr/>
          <a:lstStyle/>
          <a:p>
            <a:r>
              <a:rPr lang="en-US" dirty="0" err="1" smtClean="0"/>
              <a:t>B.Azmoun</a:t>
            </a:r>
            <a:endParaRPr lang="en-US" dirty="0" smtClean="0"/>
          </a:p>
          <a:p>
            <a:r>
              <a:rPr lang="en-US" dirty="0" smtClean="0"/>
              <a:t>BNL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214" y="1943299"/>
            <a:ext cx="10875264" cy="777240"/>
          </a:xfrm>
        </p:spPr>
        <p:txBody>
          <a:bodyPr/>
          <a:lstStyle/>
          <a:p>
            <a:r>
              <a:rPr lang="en-US" dirty="0" smtClean="0"/>
              <a:t>Summary of GEM Mini-drift FNAL Test Results 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1063" y="1453725"/>
            <a:ext cx="7949873" cy="395055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1219200" y="0"/>
            <a:ext cx="103632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Compare CERN and FNAL results: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Angular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Res.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1063" y="1453725"/>
            <a:ext cx="7949873" cy="395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99791" y="5963478"/>
            <a:ext cx="550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Synergistic effect of weighted </a:t>
            </a:r>
            <a:r>
              <a:rPr lang="en-US" dirty="0" err="1" smtClean="0"/>
              <a:t>algo</a:t>
            </a:r>
            <a:r>
              <a:rPr lang="en-US" dirty="0" smtClean="0"/>
              <a:t>. appears to be real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0"/>
            <a:ext cx="10363200" cy="914400"/>
          </a:xfrm>
        </p:spPr>
        <p:txBody>
          <a:bodyPr/>
          <a:lstStyle/>
          <a:p>
            <a:r>
              <a:rPr lang="en-US" dirty="0" smtClean="0"/>
              <a:t>Position resolution Vs incident beam angle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4555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8015" y="1453725"/>
            <a:ext cx="7955970" cy="3950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0160" y="5696130"/>
            <a:ext cx="7731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Resolution appears to have gone up, but that’s due to the fact that I’m now plotting against the (more natural) component polar angle (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dirty="0" err="1" smtClean="0"/>
              <a:t>x</a:t>
            </a:r>
            <a:r>
              <a:rPr lang="en-US" dirty="0" smtClean="0"/>
              <a:t> or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dirty="0" err="1" smtClean="0"/>
              <a:t>y</a:t>
            </a:r>
            <a:r>
              <a:rPr lang="en-US" dirty="0" smtClean="0"/>
              <a:t>), as opposed to the resultant (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92696" y="0"/>
            <a:ext cx="10363200" cy="914400"/>
          </a:xfrm>
        </p:spPr>
        <p:txBody>
          <a:bodyPr/>
          <a:lstStyle/>
          <a:p>
            <a:r>
              <a:rPr lang="en-US" dirty="0" smtClean="0"/>
              <a:t>Pos. res. for three different phi orientations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781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1063" y="1453725"/>
            <a:ext cx="7949873" cy="3950550"/>
          </a:xfrm>
          <a:prstGeom prst="rect">
            <a:avLst/>
          </a:prstGeom>
        </p:spPr>
      </p:pic>
      <p:sp>
        <p:nvSpPr>
          <p:cNvPr id="5" name="Title 5"/>
          <p:cNvSpPr>
            <a:spLocks noGrp="1"/>
          </p:cNvSpPr>
          <p:nvPr>
            <p:ph type="title"/>
          </p:nvPr>
        </p:nvSpPr>
        <p:spPr>
          <a:xfrm>
            <a:off x="1152939" y="0"/>
            <a:ext cx="10363200" cy="914400"/>
          </a:xfrm>
        </p:spPr>
        <p:txBody>
          <a:bodyPr/>
          <a:lstStyle/>
          <a:p>
            <a:r>
              <a:rPr lang="en-US" dirty="0" smtClean="0"/>
              <a:t>Pos. res. for three different orientations </a:t>
            </a:r>
            <a:r>
              <a:rPr lang="en-US" sz="3200" dirty="0" smtClean="0"/>
              <a:t>(Component res. for phi=45deg)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4448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285" y="1453725"/>
            <a:ext cx="8553429" cy="3950550"/>
          </a:xfrm>
          <a:prstGeom prst="rect">
            <a:avLst/>
          </a:prstGeom>
        </p:spPr>
      </p:pic>
      <p:sp>
        <p:nvSpPr>
          <p:cNvPr id="3" name="Title 5"/>
          <p:cNvSpPr txBox="1">
            <a:spLocks/>
          </p:cNvSpPr>
          <p:nvPr/>
        </p:nvSpPr>
        <p:spPr>
          <a:xfrm>
            <a:off x="1192696" y="0"/>
            <a:ext cx="103632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Angular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res. for three different phi orientations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9131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285" y="1456773"/>
            <a:ext cx="8553429" cy="3944454"/>
          </a:xfrm>
          <a:prstGeom prst="rect">
            <a:avLst/>
          </a:prstGeom>
        </p:spPr>
      </p:pic>
      <p:sp>
        <p:nvSpPr>
          <p:cNvPr id="3" name="Title 5"/>
          <p:cNvSpPr txBox="1">
            <a:spLocks/>
          </p:cNvSpPr>
          <p:nvPr/>
        </p:nvSpPr>
        <p:spPr>
          <a:xfrm>
            <a:off x="1152939" y="0"/>
            <a:ext cx="103632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Angular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res. for three different orientations </a:t>
            </a:r>
            <a:r>
              <a:rPr kumimoji="0" lang="en-US" sz="32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(Component res. for phi=45deg)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4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0813" y="993912"/>
            <a:ext cx="9350375" cy="586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2208" y="0"/>
            <a:ext cx="10363200" cy="914400"/>
          </a:xfrm>
        </p:spPr>
        <p:txBody>
          <a:bodyPr/>
          <a:lstStyle/>
          <a:p>
            <a:r>
              <a:rPr lang="en-US" dirty="0" smtClean="0"/>
              <a:t>Charge and Pads Fired Vs Beam angle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2331" y="1340678"/>
            <a:ext cx="6655994" cy="4132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0"/>
            <a:ext cx="10363200" cy="914400"/>
          </a:xfrm>
        </p:spPr>
        <p:txBody>
          <a:bodyPr/>
          <a:lstStyle/>
          <a:p>
            <a:r>
              <a:rPr lang="en-US" dirty="0" smtClean="0"/>
              <a:t>Charge Ratio Vs Beam Angle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99862" y="5632174"/>
            <a:ext cx="8719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Though the charge on the y-strips is significantly larger, we get the same performance out of each plane (x-z and y-z), which implies that we’ve surpassed the minimum charge requirement for vector </a:t>
            </a:r>
            <a:r>
              <a:rPr lang="en-US" dirty="0" err="1" smtClean="0"/>
              <a:t>reco</a:t>
            </a:r>
            <a:r>
              <a:rPr lang="en-US" dirty="0" smtClean="0"/>
              <a:t>.  (</a:t>
            </a:r>
            <a:r>
              <a:rPr lang="en-US" dirty="0" err="1" smtClean="0"/>
              <a:t>ie</a:t>
            </a:r>
            <a:r>
              <a:rPr lang="en-US" dirty="0" smtClean="0"/>
              <a:t>, no additional charge helps)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85077" y="1453725"/>
            <a:ext cx="7821846" cy="39505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0"/>
            <a:ext cx="10363200" cy="914400"/>
          </a:xfrm>
        </p:spPr>
        <p:txBody>
          <a:bodyPr/>
          <a:lstStyle/>
          <a:p>
            <a:r>
              <a:rPr lang="en-US" dirty="0" smtClean="0"/>
              <a:t>Compare CERN and FNAL results: </a:t>
            </a:r>
            <a:br>
              <a:rPr lang="en-US" dirty="0" smtClean="0"/>
            </a:br>
            <a:r>
              <a:rPr lang="en-US" dirty="0" smtClean="0"/>
              <a:t>Pos. Res.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2382" y="565867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“No Ref. Track Correction” refers to the fact that I did not unfold the ref. det. track position error in computing the residual width.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2193</TotalTime>
  <Words>226</Words>
  <Application>Microsoft Office PowerPoint</Application>
  <PresentationFormat>Custom</PresentationFormat>
  <Paragraphs>27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Summary of GEM Mini-drift FNAL Test Results  </vt:lpstr>
      <vt:lpstr>Position resolution Vs incident beam angle</vt:lpstr>
      <vt:lpstr>Pos. res. for three different phi orientations</vt:lpstr>
      <vt:lpstr>Pos. res. for three different orientations (Component res. for phi=45deg)</vt:lpstr>
      <vt:lpstr>Slide 5</vt:lpstr>
      <vt:lpstr>Slide 6</vt:lpstr>
      <vt:lpstr>Charge and Pads Fired Vs Beam angle</vt:lpstr>
      <vt:lpstr>Charge Ratio Vs Beam Angle</vt:lpstr>
      <vt:lpstr>Compare CERN and FNAL results:  Pos. Res.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Azmoun</dc:creator>
  <cp:lastModifiedBy> B. Azmoun</cp:lastModifiedBy>
  <cp:revision>8</cp:revision>
  <dcterms:created xsi:type="dcterms:W3CDTF">2014-06-20T05:52:01Z</dcterms:created>
  <dcterms:modified xsi:type="dcterms:W3CDTF">2014-06-23T14:55:41Z</dcterms:modified>
</cp:coreProperties>
</file>